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Prompt Medium"/>
      <p:regular r:id="rId19"/>
    </p:embeddedFont>
    <p:embeddedFont>
      <p:font typeface="Prompt Medium"/>
      <p:regular r:id="rId20"/>
    </p:embeddedFont>
    <p:embeddedFont>
      <p:font typeface="Mukta Light"/>
      <p:regular r:id="rId21"/>
    </p:embeddedFont>
    <p:embeddedFont>
      <p:font typeface="Mukta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1-1.pn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034427"/>
            <a:ext cx="711315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Predicting Diabetes Onset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09051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Using Machine Learning for Early Intervention and Prevention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4781669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21A28E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3699" y="4930378"/>
            <a:ext cx="7548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Mukta Medium" pitchFamily="34" charset="0"/>
                <a:ea typeface="Mukta Medium" pitchFamily="34" charset="-122"/>
                <a:cs typeface="Mukta Medium" pitchFamily="34" charset="-120"/>
              </a:rPr>
              <a:t>IS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382316" y="4763214"/>
            <a:ext cx="2096810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by IBOR STELLA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32071"/>
            <a:ext cx="702373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Key Insights &amp; Next Steps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511623"/>
            <a:ext cx="2150269" cy="1379696"/>
          </a:xfrm>
          <a:prstGeom prst="roundRect">
            <a:avLst>
              <a:gd name="adj" fmla="val 7516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26093" y="2954536"/>
            <a:ext cx="115491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3261122" y="2758440"/>
            <a:ext cx="262056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Prioritize Recall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3261122" y="3249454"/>
            <a:ext cx="262056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Identify at-risk individuals.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3137654" y="3876080"/>
            <a:ext cx="10505361" cy="15240"/>
          </a:xfrm>
          <a:prstGeom prst="roundRect">
            <a:avLst>
              <a:gd name="adj" fmla="val 680400"/>
            </a:avLst>
          </a:prstGeom>
          <a:solidFill>
            <a:srgbClr val="6D4562"/>
          </a:solidFill>
          <a:ln/>
        </p:spPr>
      </p:sp>
      <p:sp>
        <p:nvSpPr>
          <p:cNvPr id="8" name="Shape 6"/>
          <p:cNvSpPr/>
          <p:nvPr/>
        </p:nvSpPr>
        <p:spPr>
          <a:xfrm>
            <a:off x="864037" y="4014668"/>
            <a:ext cx="4300657" cy="1379696"/>
          </a:xfrm>
          <a:prstGeom prst="roundRect">
            <a:avLst>
              <a:gd name="adj" fmla="val 7516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26093" y="4457581"/>
            <a:ext cx="18061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411510" y="4261485"/>
            <a:ext cx="317444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Minimize False Positives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411510" y="4752499"/>
            <a:ext cx="31744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Reduce unnecessary actions.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5288042" y="5379125"/>
            <a:ext cx="8354973" cy="15240"/>
          </a:xfrm>
          <a:prstGeom prst="roundRect">
            <a:avLst>
              <a:gd name="adj" fmla="val 680400"/>
            </a:avLst>
          </a:prstGeom>
          <a:solidFill>
            <a:srgbClr val="6D4562"/>
          </a:solidFill>
          <a:ln/>
        </p:spPr>
      </p:sp>
      <p:sp>
        <p:nvSpPr>
          <p:cNvPr id="13" name="Shape 11"/>
          <p:cNvSpPr/>
          <p:nvPr/>
        </p:nvSpPr>
        <p:spPr>
          <a:xfrm>
            <a:off x="864037" y="5517713"/>
            <a:ext cx="6451163" cy="1379696"/>
          </a:xfrm>
          <a:prstGeom prst="roundRect">
            <a:avLst>
              <a:gd name="adj" fmla="val 7516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26093" y="5960626"/>
            <a:ext cx="179070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7562017" y="5764530"/>
            <a:ext cx="218634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Deploy XGBoost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7562017" y="6255544"/>
            <a:ext cx="218634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Real-time predictions.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8904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Project Overview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22277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0135" y="2335887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2227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Objective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2713792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Predict diabetes onset for timely prevention.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363331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5488" y="3746421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666280" y="3633311"/>
            <a:ext cx="344162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Exploratory Data Analysis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666280" y="412432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Analyze relevant data.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0438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6202" y="5156954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0438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Feature Engineering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5534858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Enhance model inputs.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864037" y="645437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41440" y="6567488"/>
            <a:ext cx="20050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1666280" y="64543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Evaluation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666280" y="6945392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Evaluate model performance.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Business Context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Stark Health Clinic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Enhance early diabetes detection.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Problem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55497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Current methods lack precision.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Aim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Improve patient outcomes through intervention.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2964" y="670203"/>
            <a:ext cx="5416153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Task Objectives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964" y="1712714"/>
            <a:ext cx="1218605" cy="14623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37090" y="1956435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EDA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2437090" y="2441138"/>
            <a:ext cx="585394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Perform data analysis.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964" y="3175040"/>
            <a:ext cx="1218605" cy="14623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37090" y="3418761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Engineering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2437090" y="3903464"/>
            <a:ext cx="585394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Develop new features.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64" y="4637365"/>
            <a:ext cx="1218605" cy="14623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37090" y="4881086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Validation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2437090" y="5365790"/>
            <a:ext cx="585394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Train and validate models.</a:t>
            </a:r>
            <a:endParaRPr lang="en-US" sz="19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964" y="6099691"/>
            <a:ext cx="1218605" cy="146232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437090" y="6343412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Evaluation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2437090" y="6828115"/>
            <a:ext cx="585394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Evaluate performance.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987635"/>
            <a:ext cx="688324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Exploratory Data Analysis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4043720"/>
            <a:ext cx="556260" cy="5562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4846796"/>
            <a:ext cx="22250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Visualize key features.</a:t>
            </a:r>
            <a:endParaRPr lang="en-US" sz="19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761" y="4043720"/>
            <a:ext cx="556260" cy="55626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45761" y="4846796"/>
            <a:ext cx="22251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Correlation heatmap.</a:t>
            </a:r>
            <a:endParaRPr lang="en-US" sz="19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1204" y="4043720"/>
            <a:ext cx="556260" cy="55626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1204" y="4846796"/>
            <a:ext cx="22250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Univariate analysis.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08359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Feature Engineering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705481" y="3139678"/>
            <a:ext cx="30480" cy="3006209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967954" y="3679746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443008" y="3417332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59106" y="3530441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8078510" y="338649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Encoding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8078510" y="3877508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OneHotEncoder for categorical data.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967954" y="5306258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443008" y="50438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24459" y="5156954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8078510" y="50130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New Features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8078510" y="5504021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Age/BMI ratio.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475" y="748427"/>
            <a:ext cx="7134820" cy="625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Selection and Training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74475" y="1711642"/>
            <a:ext cx="7567851" cy="1273493"/>
          </a:xfrm>
          <a:prstGeom prst="roundRect">
            <a:avLst>
              <a:gd name="adj" fmla="val 742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07242" y="1944410"/>
            <a:ext cx="250209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Logistic Regression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507242" y="2392204"/>
            <a:ext cx="710231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Baseline model.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74475" y="3210282"/>
            <a:ext cx="7567851" cy="1273493"/>
          </a:xfrm>
          <a:prstGeom prst="roundRect">
            <a:avLst>
              <a:gd name="adj" fmla="val 742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07242" y="3443049"/>
            <a:ext cx="250209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Decision Tree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6507242" y="3890843"/>
            <a:ext cx="710231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Simple tree-based model.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4475" y="4708922"/>
            <a:ext cx="7567851" cy="1273493"/>
          </a:xfrm>
          <a:prstGeom prst="roundRect">
            <a:avLst>
              <a:gd name="adj" fmla="val 742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07242" y="4941689"/>
            <a:ext cx="250209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Random Forest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507242" y="5389483"/>
            <a:ext cx="710231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Ensemble of decision trees.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74475" y="6207562"/>
            <a:ext cx="7567851" cy="1273493"/>
          </a:xfrm>
          <a:prstGeom prst="roundRect">
            <a:avLst>
              <a:gd name="adj" fmla="val 742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07242" y="6440329"/>
            <a:ext cx="250209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XGBoost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507242" y="6888123"/>
            <a:ext cx="710231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Gradient boosting model.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7063"/>
            <a:ext cx="667595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Evaluation Metrics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943814" y="303990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Accuracy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530918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Overall correctness.</a:t>
            </a:r>
            <a:endParaRPr lang="en-US" sz="1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348532" y="3164443"/>
            <a:ext cx="115491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9943386" y="303990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Precision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9943386" y="3530918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True positives.</a:t>
            </a:r>
            <a:endParaRPr lang="en-US" sz="19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517850" y="3548658"/>
            <a:ext cx="18061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9943386" y="548294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Recall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9943386" y="5973961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Identified positives.</a:t>
            </a:r>
            <a:endParaRPr lang="en-US" sz="19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134469" y="5750600"/>
            <a:ext cx="179070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0"/>
          <p:cNvSpPr/>
          <p:nvPr/>
        </p:nvSpPr>
        <p:spPr>
          <a:xfrm>
            <a:off x="1943814" y="548294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F1 Score</a:t>
            </a:r>
            <a:endParaRPr lang="en-US" sz="2150" dirty="0"/>
          </a:p>
        </p:txBody>
      </p:sp>
      <p:sp>
        <p:nvSpPr>
          <p:cNvPr id="16" name="Text 11"/>
          <p:cNvSpPr/>
          <p:nvPr/>
        </p:nvSpPr>
        <p:spPr>
          <a:xfrm>
            <a:off x="864037" y="5973961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Harmonic mean.</a:t>
            </a:r>
            <a:endParaRPr lang="en-US" sz="190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928003" y="5366385"/>
            <a:ext cx="188000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0923" y="566380"/>
            <a:ext cx="7170896" cy="572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Performance Comparison</a:t>
            </a:r>
            <a:endParaRPr lang="en-US" sz="3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0923" y="1550551"/>
            <a:ext cx="11003994" cy="554414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1316950" y="7094696"/>
            <a:ext cx="205978" cy="205978"/>
          </a:xfrm>
          <a:prstGeom prst="roundRect">
            <a:avLst>
              <a:gd name="adj" fmla="val 8879"/>
            </a:avLst>
          </a:prstGeom>
          <a:solidFill>
            <a:srgbClr val="8D4A7B"/>
          </a:solidFill>
          <a:ln/>
        </p:spPr>
      </p:sp>
      <p:sp>
        <p:nvSpPr>
          <p:cNvPr id="5" name="Text 2"/>
          <p:cNvSpPr/>
          <p:nvPr/>
        </p:nvSpPr>
        <p:spPr>
          <a:xfrm>
            <a:off x="1583888" y="7094696"/>
            <a:ext cx="1215866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Train Accuracy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286958" y="7094696"/>
            <a:ext cx="205978" cy="205978"/>
          </a:xfrm>
          <a:prstGeom prst="roundRect">
            <a:avLst>
              <a:gd name="adj" fmla="val 8879"/>
            </a:avLst>
          </a:prstGeom>
          <a:solidFill>
            <a:srgbClr val="AC6098"/>
          </a:solidFill>
          <a:ln/>
        </p:spPr>
      </p:sp>
      <p:sp>
        <p:nvSpPr>
          <p:cNvPr id="7" name="Text 4"/>
          <p:cNvSpPr/>
          <p:nvPr/>
        </p:nvSpPr>
        <p:spPr>
          <a:xfrm>
            <a:off x="3553897" y="7094696"/>
            <a:ext cx="1142167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Test Accuracy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709880" y="7094696"/>
            <a:ext cx="205978" cy="205978"/>
          </a:xfrm>
          <a:prstGeom prst="roundRect">
            <a:avLst>
              <a:gd name="adj" fmla="val 8879"/>
            </a:avLst>
          </a:prstGeom>
          <a:solidFill>
            <a:srgbClr val="BE84AF"/>
          </a:solidFill>
          <a:ln/>
        </p:spPr>
      </p:sp>
      <p:sp>
        <p:nvSpPr>
          <p:cNvPr id="9" name="Text 6"/>
          <p:cNvSpPr/>
          <p:nvPr/>
        </p:nvSpPr>
        <p:spPr>
          <a:xfrm>
            <a:off x="5976818" y="7094696"/>
            <a:ext cx="758904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077557" y="7094696"/>
            <a:ext cx="205978" cy="205978"/>
          </a:xfrm>
          <a:prstGeom prst="roundRect">
            <a:avLst>
              <a:gd name="adj" fmla="val 8879"/>
            </a:avLst>
          </a:prstGeom>
          <a:solidFill>
            <a:srgbClr val="D1A7C6"/>
          </a:solidFill>
          <a:ln/>
        </p:spPr>
      </p:sp>
      <p:sp>
        <p:nvSpPr>
          <p:cNvPr id="11" name="Text 8"/>
          <p:cNvSpPr/>
          <p:nvPr/>
        </p:nvSpPr>
        <p:spPr>
          <a:xfrm>
            <a:off x="8344495" y="7094696"/>
            <a:ext cx="486132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Recall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645968" y="7094696"/>
            <a:ext cx="205978" cy="205978"/>
          </a:xfrm>
          <a:prstGeom prst="roundRect">
            <a:avLst>
              <a:gd name="adj" fmla="val 8879"/>
            </a:avLst>
          </a:prstGeom>
          <a:solidFill>
            <a:srgbClr val="E4CBDD"/>
          </a:solidFill>
          <a:ln/>
        </p:spPr>
      </p:sp>
      <p:sp>
        <p:nvSpPr>
          <p:cNvPr id="13" name="Text 10"/>
          <p:cNvSpPr/>
          <p:nvPr/>
        </p:nvSpPr>
        <p:spPr>
          <a:xfrm>
            <a:off x="9912906" y="7094696"/>
            <a:ext cx="679847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F1 Score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2025-02-10T14:02:15Z</dcterms:created>
  <dcterms:modified xsi:type="dcterms:W3CDTF">2025-02-10T14:02:15Z</dcterms:modified>
</cp:coreProperties>
</file>